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274" r:id="rId3"/>
    <p:sldId id="276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85" r:id="rId13"/>
    <p:sldId id="440" r:id="rId14"/>
    <p:sldId id="442" r:id="rId15"/>
    <p:sldId id="473" r:id="rId16"/>
    <p:sldId id="445" r:id="rId17"/>
    <p:sldId id="474" r:id="rId18"/>
    <p:sldId id="486" r:id="rId19"/>
    <p:sldId id="475" r:id="rId20"/>
    <p:sldId id="476" r:id="rId21"/>
    <p:sldId id="478" r:id="rId22"/>
    <p:sldId id="438" r:id="rId23"/>
    <p:sldId id="479" r:id="rId24"/>
    <p:sldId id="480" r:id="rId25"/>
    <p:sldId id="455" r:id="rId26"/>
    <p:sldId id="481" r:id="rId27"/>
    <p:sldId id="482" r:id="rId28"/>
    <p:sldId id="459" r:id="rId29"/>
    <p:sldId id="461" r:id="rId30"/>
    <p:sldId id="349" r:id="rId31"/>
    <p:sldId id="487" r:id="rId32"/>
    <p:sldId id="484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85"/>
            <p14:sldId id="440"/>
            <p14:sldId id="442"/>
            <p14:sldId id="473"/>
            <p14:sldId id="445"/>
            <p14:sldId id="474"/>
            <p14:sldId id="486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0"/>
            <p14:sldId id="455"/>
            <p14:sldId id="481"/>
            <p14:sldId id="482"/>
            <p14:sldId id="459"/>
            <p14:sldId id="461"/>
          </p14:sldIdLst>
        </p14:section>
        <p14:section name="Conclusion" id="{10E03AB1-9AA8-4E86-9A64-D741901E50A2}">
          <p14:sldIdLst>
            <p14:sldId id="349"/>
            <p14:sldId id="487"/>
            <p14:sldId id="48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3BE6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3" autoAdjust="0"/>
    <p:restoredTop sz="70290" autoAdjust="0"/>
  </p:normalViewPr>
  <p:slideViewPr>
    <p:cSldViewPr>
      <p:cViewPr varScale="1">
        <p:scale>
          <a:sx n="88" d="100"/>
          <a:sy n="88" d="100"/>
        </p:scale>
        <p:origin x="36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DDL</a:t>
          </a:r>
        </a:p>
        <a:p>
          <a:r>
            <a:rPr lang="en-US" sz="3200" dirty="0"/>
            <a:t>CREATE</a:t>
          </a:r>
          <a:br>
            <a:rPr lang="en-US" sz="3200" dirty="0"/>
          </a:br>
          <a:r>
            <a:rPr lang="en-US" sz="3200" dirty="0"/>
            <a:t>ALTER</a:t>
          </a:r>
          <a:br>
            <a:rPr lang="en-US" sz="3200" dirty="0"/>
          </a:br>
          <a:r>
            <a:rPr lang="en-US" sz="3200" dirty="0"/>
            <a:t>DROP</a:t>
          </a:r>
          <a:br>
            <a:rPr lang="en-US" sz="3200" dirty="0"/>
          </a:br>
          <a:r>
            <a:rPr lang="en-US" sz="3200" dirty="0"/>
            <a:t>TRUNCATE</a:t>
          </a:r>
        </a:p>
      </dgm:t>
    </dgm:pt>
    <dgm:pt modelId="{02302F09-4324-4A88-ABB0-5EDB1D5F14CC}" type="parTrans" cxnId="{4144EE15-2531-4E4B-918D-FD977181AACD}">
      <dgm:prSet/>
      <dgm:spPr/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DML</a:t>
          </a:r>
        </a:p>
        <a:p>
          <a:r>
            <a:rPr lang="en-US" sz="3200" dirty="0"/>
            <a:t>SELECT</a:t>
          </a:r>
          <a:br>
            <a:rPr lang="en-US" sz="3200" dirty="0"/>
          </a:br>
          <a:r>
            <a:rPr lang="en-US" sz="3200" dirty="0"/>
            <a:t>INSERT</a:t>
          </a:r>
          <a:br>
            <a:rPr lang="en-US" sz="3200" dirty="0"/>
          </a:br>
          <a:r>
            <a:rPr lang="en-US" sz="3200" dirty="0"/>
            <a:t>UPDATE</a:t>
          </a:r>
          <a:br>
            <a:rPr lang="en-US" sz="3200" dirty="0"/>
          </a:br>
          <a:r>
            <a:rPr lang="en-US" sz="3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DCL</a:t>
          </a:r>
        </a:p>
        <a:p>
          <a:r>
            <a:rPr lang="en-US" sz="3200" dirty="0"/>
            <a:t>GRANT</a:t>
          </a:r>
          <a:br>
            <a:rPr lang="en-US" sz="3200" dirty="0"/>
          </a:br>
          <a:r>
            <a:rPr lang="en-US" sz="3200" dirty="0"/>
            <a:t>REVOKE</a:t>
          </a:r>
          <a:br>
            <a:rPr lang="en-US" sz="3200" dirty="0"/>
          </a:br>
          <a:r>
            <a:rPr lang="en-US" sz="3200" dirty="0"/>
            <a:t>DENY</a:t>
          </a:r>
          <a:br>
            <a:rPr lang="en-US" sz="3200" dirty="0"/>
          </a:br>
          <a:endParaRPr lang="en-US" sz="3200" dirty="0"/>
        </a:p>
      </dgm:t>
    </dgm:pt>
    <dgm:pt modelId="{9FC6AA34-036F-4A0A-87B4-85861097FD4C}" type="parTrans" cxnId="{185C2423-1E48-4351-A0C6-E506E077CFB9}">
      <dgm:prSet/>
      <dgm:spPr/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/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773969-705F-42B9-B1AB-A2D305445C69}" type="pres">
      <dgm:prSet presAssocID="{60EFC452-EF6C-4D69-AF80-CEB61214AB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28307-2237-4672-BAEB-7D0041F9D5E0}" type="pres">
      <dgm:prSet presAssocID="{16AE64D2-AE1D-40A7-B080-CFD6B421B6A7}" presName="rootConnector" presStyleLbl="node2" presStyleIdx="0" presStyleCnt="4"/>
      <dgm:spPr/>
      <dgm:t>
        <a:bodyPr/>
        <a:lstStyle/>
        <a:p>
          <a:endParaRPr lang="en-US"/>
        </a:p>
      </dgm:t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  <dgm:t>
        <a:bodyPr/>
        <a:lstStyle/>
        <a:p>
          <a:endParaRPr lang="en-US"/>
        </a:p>
      </dgm:t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4FA23A-D0BC-4304-ACE6-C7F6110174C3}" type="pres">
      <dgm:prSet presAssocID="{8E320513-58AB-4824-8CB2-988BF9BD89B3}" presName="rootConnector" presStyleLbl="node2" presStyleIdx="1" presStyleCnt="4"/>
      <dgm:spPr/>
      <dgm:t>
        <a:bodyPr/>
        <a:lstStyle/>
        <a:p>
          <a:endParaRPr lang="en-US"/>
        </a:p>
      </dgm:t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CE1637-0BCC-4D76-9DCC-20C3817E95D5}" type="pres">
      <dgm:prSet presAssocID="{269A7C52-5B41-434A-848D-7E9430049450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30697F-67A2-4266-A96F-0376730036B0}" type="pres">
      <dgm:prSet presAssocID="{6CE748CC-193A-46B1-A4EC-749A6946A7D2}" presName="rootConnector" presStyleLbl="node2" presStyleIdx="3" presStyleCnt="4"/>
      <dgm:spPr/>
      <dgm:t>
        <a:bodyPr/>
        <a:lstStyle/>
        <a:p>
          <a:endParaRPr lang="en-US"/>
        </a:p>
      </dgm:t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04799"/>
          <a:ext cx="2219515" cy="1109757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SQL</a:t>
          </a:r>
        </a:p>
      </dsp:txBody>
      <dsp:txXfrm>
        <a:off x="4033742" y="304799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DDL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880655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DML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880655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880655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TCL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880655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7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6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</a:t>
            </a:r>
            <a:r>
              <a:rPr lang="en-US" baseline="0" dirty="0" err="1">
                <a:effectLst/>
              </a:rPr>
              <a:t>HeidiSQL</a:t>
            </a:r>
            <a:r>
              <a:rPr lang="en-US" baseline="0" dirty="0">
                <a:effectLst/>
              </a:rPr>
              <a:t>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86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1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resemble return methods in programming. They execute some logic and return a result of some</a:t>
            </a:r>
            <a:r>
              <a:rPr lang="en-US" baseline="0" dirty="0"/>
              <a:t> data type.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6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are procedures which are bound to</a:t>
            </a:r>
            <a:r>
              <a:rPr lang="en-US" baseline="0" dirty="0"/>
              <a:t> a table. They track if an Insert, Update or Delete statements is executed and then they trigger some logic. For example, if you delete a record in a table the trigger will catch the event and may log the deleted record in another table.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7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repo/apt/" TargetMode="External"/><Relationship Id="rId2" Type="http://schemas.openxmlformats.org/officeDocument/2006/relationships/hyperlink" Target="https://dev.mysql.com/downloads/windows/installer/5.7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2897" y="3806198"/>
            <a:ext cx="92223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 DB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  <p:sp>
        <p:nvSpPr>
          <p:cNvPr id="2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8768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98" y="2665298"/>
            <a:ext cx="1963852" cy="196385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162300"/>
            <a:ext cx="10668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13735"/>
            <a:ext cx="1619250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731717"/>
            <a:ext cx="3430588" cy="1735877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620477" y="3457968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85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014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C0000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661468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" t="2228" r="982" b="30368"/>
          <a:stretch/>
        </p:blipFill>
        <p:spPr>
          <a:xfrm>
            <a:off x="608012" y="1296567"/>
            <a:ext cx="10740430" cy="4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My</a:t>
            </a:r>
            <a:r>
              <a:rPr lang="en-US" dirty="0" smtClean="0">
                <a:solidFill>
                  <a:schemeClr val="accent1"/>
                </a:solidFill>
              </a:rPr>
              <a:t>SQL Server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Windows: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Ubuntu/</a:t>
            </a:r>
            <a:r>
              <a:rPr lang="en-US" dirty="0" err="1" smtClean="0">
                <a:solidFill>
                  <a:schemeClr val="accent1"/>
                </a:solidFill>
              </a:rPr>
              <a:t>Debian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sz="3600" dirty="0" smtClean="0"/>
              <a:t>The package includes </a:t>
            </a:r>
            <a:r>
              <a:rPr lang="en-US" dirty="0" smtClean="0">
                <a:solidFill>
                  <a:schemeClr val="accent1"/>
                </a:solidFill>
              </a:rPr>
              <a:t>MySQL Workbench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65412" y="1920698"/>
            <a:ext cx="851841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dev.mysql.com/downloads/windows/installer/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79812" y="3222848"/>
            <a:ext cx="683268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dev.mysql.com/downloads/repo/apt/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 smtClean="0"/>
              <a:t>Database/Schema</a:t>
            </a:r>
            <a:endParaRPr lang="en-US" dirty="0"/>
          </a:p>
          <a:p>
            <a:pPr lvl="1"/>
            <a:r>
              <a:rPr lang="en-US" dirty="0" smtClean="0"/>
              <a:t>Table</a:t>
            </a:r>
            <a:endParaRPr lang="en-US" dirty="0"/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r>
              <a:rPr lang="en-US" dirty="0"/>
              <a:t>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11999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486603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459771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2" grpId="0" animBg="1"/>
      <p:bldP spid="53" grpId="0" animBg="1"/>
      <p:bldP spid="55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124505"/>
              </p:ext>
            </p:extLst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293812" y="3401444"/>
            <a:ext cx="94488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542513" y="2339621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85012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56012" y="3495767"/>
            <a:ext cx="2667000" cy="466633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989" y="-99383"/>
            <a:ext cx="9577597" cy="1110780"/>
          </a:xfrm>
        </p:spPr>
        <p:txBody>
          <a:bodyPr/>
          <a:lstStyle/>
          <a:p>
            <a:r>
              <a:rPr lang="en-US" dirty="0"/>
              <a:t>SQL</a:t>
            </a:r>
            <a:endParaRPr lang="bg-BG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836612" y="762000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464379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83104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</a:t>
                      </a: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964054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</a:t>
                      </a: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18453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61373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798" y="1250577"/>
            <a:ext cx="7428614" cy="5144969"/>
          </a:xfrm>
          <a:prstGeom prst="roundRect">
            <a:avLst>
              <a:gd name="adj" fmla="val 1018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 smtClean="0"/>
              <a:t>Clustered </a:t>
            </a:r>
            <a:r>
              <a:rPr lang="en-US" dirty="0"/>
              <a:t>– bound to the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smtClean="0"/>
              <a:t>Non-Clustered </a:t>
            </a:r>
            <a:r>
              <a:rPr lang="en-US" dirty="0"/>
              <a:t>– can be </a:t>
            </a:r>
            <a:r>
              <a:rPr lang="en-US" dirty="0">
                <a:solidFill>
                  <a:schemeClr val="accent1"/>
                </a:solidFill>
              </a:rPr>
              <a:t>any field</a:t>
            </a:r>
            <a:r>
              <a:rPr lang="en-US" dirty="0"/>
              <a:t>, references the </a:t>
            </a:r>
            <a:r>
              <a:rPr lang="en-US" dirty="0" smtClean="0"/>
              <a:t>primary </a:t>
            </a:r>
            <a:r>
              <a:rPr lang="en-US" dirty="0"/>
              <a:t>index</a:t>
            </a:r>
          </a:p>
          <a:p>
            <a:r>
              <a:rPr lang="en-US" dirty="0"/>
              <a:t>Structured as an </a:t>
            </a:r>
            <a:r>
              <a:rPr lang="en-US" dirty="0">
                <a:solidFill>
                  <a:schemeClr val="accent1"/>
                </a:solidFill>
              </a:rPr>
              <a:t>ordered tree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5934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PK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31812" y="5738626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2088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100-199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434257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69155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200-299</a:t>
            </a:r>
            <a:endParaRPr lang="en-US" sz="2800" dirty="0"/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1886" y="4076700"/>
            <a:ext cx="884049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2734" y="4076700"/>
            <a:ext cx="887494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49334" y="4343400"/>
            <a:ext cx="0" cy="358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6737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1885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6658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49334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49334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6541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0228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870860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386738" y="5738626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289183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2</a:t>
              </a:r>
              <a:endParaRPr lang="en-US" sz="20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3</a:t>
              </a:r>
              <a:endParaRPr lang="en-US" sz="28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986812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681663" y="5234840"/>
            <a:ext cx="3539764" cy="669690"/>
            <a:chOff x="7681663" y="5234840"/>
            <a:chExt cx="3539764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681663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4442" y="5901590"/>
            <a:ext cx="533400" cy="51044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dirty="0">
                <a:solidFill>
                  <a:schemeClr val="accent1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dirty="0">
                <a:solidFill>
                  <a:schemeClr val="accent1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dirty="0">
                <a:solidFill>
                  <a:schemeClr val="accent1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47900" y="2133600"/>
            <a:ext cx="769302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e.employee_id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e.first_name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e.last_name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FROM 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soft_uni.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47900" y="4612957"/>
            <a:ext cx="76930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get all </a:t>
            </a:r>
            <a:r>
              <a:rPr lang="en-US" dirty="0" smtClean="0"/>
              <a:t>employees </a:t>
            </a:r>
            <a:r>
              <a:rPr lang="en-US" dirty="0"/>
              <a:t>with </a:t>
            </a:r>
            <a:r>
              <a:rPr lang="en-US" dirty="0" smtClean="0"/>
              <a:t>salary above </a:t>
            </a:r>
            <a:r>
              <a:rPr lang="en-US" dirty="0"/>
              <a:t>35000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Functions</a:t>
            </a:r>
            <a:r>
              <a:rPr lang="en-US" dirty="0" smtClean="0"/>
              <a:t> – receive </a:t>
            </a:r>
            <a:r>
              <a:rPr lang="en-US" dirty="0" smtClean="0">
                <a:solidFill>
                  <a:schemeClr val="accent1"/>
                </a:solidFill>
              </a:rPr>
              <a:t>parameters</a:t>
            </a:r>
            <a:r>
              <a:rPr lang="en-US" dirty="0" smtClean="0"/>
              <a:t> and return a </a:t>
            </a:r>
            <a:r>
              <a:rPr lang="en-US" dirty="0" smtClean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752600"/>
            <a:ext cx="10729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SELECT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WHERE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35000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492" y="4876800"/>
            <a:ext cx="107279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368" y="1752600"/>
            <a:ext cx="10944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dirty="0" smtClean="0"/>
              <a:t> 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 smtClean="0"/>
              <a:t>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udf_get_age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DATE)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  <a:endParaRPr lang="en-US" sz="2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</a:t>
            </a:r>
            <a:r>
              <a:rPr lang="en-US" dirty="0" smtClean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</a:t>
            </a:r>
            <a:r>
              <a:rPr lang="en-US" dirty="0" smtClean="0"/>
              <a:t> 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 smtClean="0"/>
              <a:t> =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TIMESTAMPDIFF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NOW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</a:t>
            </a:r>
            <a:r>
              <a:rPr lang="en-US" dirty="0" smtClean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9368" y="5000957"/>
            <a:ext cx="10944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/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udf_get_age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('1988-12-21');</a:t>
            </a:r>
          </a:p>
        </p:txBody>
      </p:sp>
    </p:spTree>
    <p:extLst>
      <p:ext uri="{BB962C8B-B14F-4D97-AF65-F5344CB8AC3E}">
        <p14:creationId xmlns:p14="http://schemas.microsoft.com/office/powerpoint/2010/main" val="254654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905000"/>
            <a:ext cx="116158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(employee_id,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project_id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20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Databases can be customized with functions and procedures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352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mysql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0547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9612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3862" y="1974850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677048" y="2667000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00315 – 07/16/2016</a:t>
            </a:r>
          </a:p>
          <a:p>
            <a:r>
              <a:rPr lang="en-US" sz="3200" dirty="0"/>
              <a:t>David Rivers</a:t>
            </a:r>
          </a:p>
          <a:p>
            <a:r>
              <a:rPr lang="en-US" sz="3200" dirty="0"/>
              <a:t>Oil Pump (OP147-0623)</a:t>
            </a:r>
          </a:p>
          <a:p>
            <a:r>
              <a:rPr lang="en-US" sz="3200" dirty="0"/>
              <a:t>1 x 69.90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7262" y="2359025"/>
            <a:ext cx="1066799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3471862" y="3056255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215640" y="3437255"/>
            <a:ext cx="12725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712719" y="3819525"/>
            <a:ext cx="1633855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526280" y="454342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4526280" y="491680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654693"/>
            <a:ext cx="3962400" cy="2759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" y="4942412"/>
            <a:ext cx="11885613" cy="9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3396</TotalTime>
  <Words>1371</Words>
  <Application>Microsoft Office PowerPoint</Application>
  <PresentationFormat>Custom</PresentationFormat>
  <Paragraphs>395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</vt:lpstr>
      <vt:lpstr>Table of Contents</vt:lpstr>
      <vt:lpstr>Questions</vt:lpstr>
      <vt:lpstr>Data Management</vt:lpstr>
      <vt:lpstr>Storage vs. Management</vt:lpstr>
      <vt:lpstr>Storage vs. Management</vt:lpstr>
      <vt:lpstr>Storage vs. Management (2)</vt:lpstr>
      <vt:lpstr>Databases and RDBMS</vt:lpstr>
      <vt:lpstr>Database Engine</vt:lpstr>
      <vt:lpstr>Database Engine Flow</vt:lpstr>
      <vt:lpstr>Client-Server Model</vt:lpstr>
      <vt:lpstr>Top Database Engines</vt:lpstr>
      <vt:lpstr>Download Clients &amp; Servers</vt:lpstr>
      <vt:lpstr>MySQL Server Architecture</vt:lpstr>
      <vt:lpstr>Database Table Elements</vt:lpstr>
      <vt:lpstr>Structured Query Language</vt:lpstr>
      <vt:lpstr>SQL</vt:lpstr>
      <vt:lpstr>Table Relationships</vt:lpstr>
      <vt:lpstr>Why Split Related Data?</vt:lpstr>
      <vt:lpstr>Related Tables</vt:lpstr>
      <vt:lpstr>E/R Diagrams</vt:lpstr>
      <vt:lpstr>Programmability</vt:lpstr>
      <vt:lpstr>Indices</vt:lpstr>
      <vt:lpstr>Views</vt:lpstr>
      <vt:lpstr>Procedures, Functions and Triggers</vt:lpstr>
      <vt:lpstr>Procedures</vt:lpstr>
      <vt:lpstr>Functions</vt:lpstr>
      <vt:lpstr>Triggers</vt:lpstr>
      <vt:lpstr>Summary</vt:lpstr>
      <vt:lpstr>Introduction to Databases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Ивайло Желев</cp:lastModifiedBy>
  <cp:revision>113</cp:revision>
  <dcterms:created xsi:type="dcterms:W3CDTF">2014-01-02T17:00:34Z</dcterms:created>
  <dcterms:modified xsi:type="dcterms:W3CDTF">2017-05-24T09:34:01Z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